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4"/>
  </p:sldMasterIdLst>
  <p:notesMasterIdLst>
    <p:notesMasterId r:id="rId28"/>
  </p:notesMasterIdLst>
  <p:sldIdLst>
    <p:sldId id="256" r:id="rId5"/>
    <p:sldId id="257" r:id="rId6"/>
    <p:sldId id="260" r:id="rId7"/>
    <p:sldId id="261" r:id="rId8"/>
    <p:sldId id="262" r:id="rId9"/>
    <p:sldId id="263" r:id="rId10"/>
    <p:sldId id="258" r:id="rId11"/>
    <p:sldId id="264" r:id="rId12"/>
    <p:sldId id="280" r:id="rId13"/>
    <p:sldId id="281" r:id="rId14"/>
    <p:sldId id="278" r:id="rId15"/>
    <p:sldId id="279" r:id="rId16"/>
    <p:sldId id="282" r:id="rId17"/>
    <p:sldId id="283" r:id="rId18"/>
    <p:sldId id="267" r:id="rId19"/>
    <p:sldId id="268" r:id="rId20"/>
    <p:sldId id="269" r:id="rId21"/>
    <p:sldId id="270" r:id="rId22"/>
    <p:sldId id="273" r:id="rId23"/>
    <p:sldId id="284" r:id="rId24"/>
    <p:sldId id="285" r:id="rId25"/>
    <p:sldId id="274" r:id="rId26"/>
    <p:sldId id="277" r:id="rId27"/>
  </p:sldIdLst>
  <p:sldSz cx="12192000" cy="6858000"/>
  <p:notesSz cx="6858000" cy="1857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74160" autoAdjust="0"/>
  </p:normalViewPr>
  <p:slideViewPr>
    <p:cSldViewPr snapToGrid="0" snapToObjects="1" showGuides="1">
      <p:cViewPr varScale="1">
        <p:scale>
          <a:sx n="78" d="100"/>
          <a:sy n="78" d="100"/>
        </p:scale>
        <p:origin x="1696"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3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12T04:29:16.64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48018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7808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036484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686514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4008671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0.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AB3A824-1A51-4B26-AD58-A6D8E14F6C04}" type="datetimeFigureOut">
              <a:rPr lang="en-US" smtClean="0"/>
              <a:t>4/17/23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r>
              <a:rPr lang="en-US"/>
              <a:t>
              </a:t>
            </a:r>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5912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4/17/23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08938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4/17/23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37286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4/17/23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9850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4/17/23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46892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C1C18-307B-4F68-A007-B5B542270E8D}" type="datetimeFigureOut">
              <a:rPr lang="en-US" smtClean="0"/>
              <a:t>4/17/23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9478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C1C18-307B-4F68-A007-B5B542270E8D}" type="datetimeFigureOut">
              <a:rPr lang="en-US" smtClean="0"/>
              <a:t>4/17/23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89944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4/17/23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0066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4/17/23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5806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smtClean="0"/>
              <a:t>4/17/23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8642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4/17/23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8374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smtClean="0"/>
              <a:t>4/17/23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FCACF521-CFF2-8C81-3518-A86AC43B85C4}"/>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217EEDC9-1C8E-4E2F-7873-685F8792B4A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E6F093D5-0D97-3FF6-2D72-60C79DAD5121}"/>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646ABE90-3F65-A47D-42CA-994FB99C58E4}"/>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8844B37-7829-D8EE-4001-5C2DA5262C6D}"/>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6D3A5C30-DC5E-6057-E61E-4122DB992C88}"/>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613E1ABD-4202-DF92-7259-E78574552631}"/>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65BF16DA-3818-AB1D-7946-DD52653BB45F}"/>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177078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4/17/23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74184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4/17/23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8174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4/17/23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0738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4/17/23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2300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4/17/23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627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CBC1C18-307B-4F68-A007-B5B542270E8D}" type="datetimeFigureOut">
              <a:rPr lang="en-US" smtClean="0"/>
              <a:t>4/17/23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pic>
        <p:nvPicPr>
          <p:cNvPr id="48" name="Picture 47">
            <a:extLst>
              <a:ext uri="{FF2B5EF4-FFF2-40B4-BE49-F238E27FC236}">
                <a16:creationId xmlns:a16="http://schemas.microsoft.com/office/drawing/2014/main" id="{B6563DCB-CC1E-8CA5-4D9A-73CE3CC71F27}"/>
              </a:ext>
            </a:extLst>
          </p:cNvPr>
          <p:cNvPicPr>
            <a:picLocks noChangeAspect="1"/>
          </p:cNvPicPr>
          <p:nvPr userDrawn="1"/>
        </p:nvPicPr>
        <p:blipFill>
          <a:blip r:embed="rId20"/>
          <a:stretch>
            <a:fillRect/>
          </a:stretch>
        </p:blipFill>
        <p:spPr>
          <a:xfrm>
            <a:off x="340139" y="6371623"/>
            <a:ext cx="2456070" cy="378964"/>
          </a:xfrm>
          <a:prstGeom prst="rect">
            <a:avLst/>
          </a:prstGeom>
        </p:spPr>
      </p:pic>
      <p:pic>
        <p:nvPicPr>
          <p:cNvPr id="49" name="Picture 48">
            <a:extLst>
              <a:ext uri="{FF2B5EF4-FFF2-40B4-BE49-F238E27FC236}">
                <a16:creationId xmlns:a16="http://schemas.microsoft.com/office/drawing/2014/main" id="{F40EB54C-10E2-0906-5186-9D85AEA93A32}"/>
              </a:ext>
            </a:extLst>
          </p:cNvPr>
          <p:cNvPicPr>
            <a:picLocks noChangeAspect="1"/>
          </p:cNvPicPr>
          <p:nvPr userDrawn="1"/>
        </p:nvPicPr>
        <p:blipFill>
          <a:blip r:embed="rId21"/>
          <a:stretch>
            <a:fillRect/>
          </a:stretch>
        </p:blipFill>
        <p:spPr>
          <a:xfrm>
            <a:off x="8475870" y="6371623"/>
            <a:ext cx="3375991" cy="397761"/>
          </a:xfrm>
          <a:prstGeom prst="rect">
            <a:avLst/>
          </a:prstGeom>
        </p:spPr>
      </p:pic>
      <p:pic>
        <p:nvPicPr>
          <p:cNvPr id="50" name="Picture 49">
            <a:extLst>
              <a:ext uri="{FF2B5EF4-FFF2-40B4-BE49-F238E27FC236}">
                <a16:creationId xmlns:a16="http://schemas.microsoft.com/office/drawing/2014/main" id="{136CC72C-0751-457F-B2F1-C6CCC8F1FD70}"/>
              </a:ext>
            </a:extLst>
          </p:cNvPr>
          <p:cNvPicPr>
            <a:picLocks noChangeAspect="1"/>
          </p:cNvPicPr>
          <p:nvPr userDrawn="1"/>
        </p:nvPicPr>
        <p:blipFill>
          <a:blip r:embed="rId22">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390720451"/>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0.png"/><Relationship Id="rId3" Type="http://schemas.openxmlformats.org/officeDocument/2006/relationships/image" Target="../media/image6.png"/><Relationship Id="rId34" Type="http://schemas.openxmlformats.org/officeDocument/2006/relationships/image" Target="../media/image12.png"/><Relationship Id="rId21" Type="http://schemas.openxmlformats.org/officeDocument/2006/relationships/image" Target="../media/image4.png"/><Relationship Id="rId12" Type="http://schemas.openxmlformats.org/officeDocument/2006/relationships/customXml" Target="../ink/ink13.xml"/><Relationship Id="rId17" Type="http://schemas.openxmlformats.org/officeDocument/2006/relationships/customXml" Target="../ink/ink14.xml"/><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6.xml"/><Relationship Id="rId1" Type="http://schemas.openxmlformats.org/officeDocument/2006/relationships/slideLayout" Target="../slideLayouts/slideLayout4.xml"/><Relationship Id="rId11" Type="http://schemas.openxmlformats.org/officeDocument/2006/relationships/customXml" Target="../ink/ink12.xml"/><Relationship Id="rId37" Type="http://schemas.openxmlformats.org/officeDocument/2006/relationships/image" Target="../media/image70.png"/><Relationship Id="rId36" Type="http://schemas.openxmlformats.org/officeDocument/2006/relationships/customXml" Target="../ink/ink18.xml"/><Relationship Id="rId10" Type="http://schemas.openxmlformats.org/officeDocument/2006/relationships/customXml" Target="../ink/ink11.xml"/><Relationship Id="rId19" Type="http://schemas.openxmlformats.org/officeDocument/2006/relationships/customXml" Target="../ink/ink15.xml"/><Relationship Id="rId4" Type="http://schemas.openxmlformats.org/officeDocument/2006/relationships/customXml" Target="../ink/ink9.xml"/><Relationship Id="rId9" Type="http://schemas.openxmlformats.org/officeDocument/2006/relationships/customXml" Target="../ink/ink10.xml"/><Relationship Id="rId35" Type="http://schemas.openxmlformats.org/officeDocument/2006/relationships/customXml" Target="../ink/ink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3" Type="http://schemas.openxmlformats.org/officeDocument/2006/relationships/image" Target="../media/image18.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customXml" Target="../ink/ink19.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365572" y="1253332"/>
            <a:ext cx="4794860" cy="2481952"/>
          </a:xfrm>
        </p:spPr>
        <p:txBody>
          <a:bodyPr anchor="ctr">
            <a:normAutofit/>
          </a:bodyPr>
          <a:lstStyle/>
          <a:p>
            <a:r>
              <a:rPr lang="en-US" sz="4000" dirty="0"/>
              <a:t>Trends in technology</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1"/>
          </p:nvPr>
        </p:nvSpPr>
        <p:spPr>
          <a:xfrm>
            <a:off x="6365572" y="3758018"/>
            <a:ext cx="5181600" cy="2616956"/>
          </a:xfrm>
        </p:spPr>
        <p:txBody>
          <a:bodyPr>
            <a:normAutofit/>
          </a:bodyPr>
          <a:lstStyle/>
          <a:p>
            <a:pPr marL="0" indent="0">
              <a:buNone/>
            </a:pPr>
            <a:r>
              <a:rPr lang="en-US" dirty="0">
                <a:latin typeface="Bell MT" panose="02020503060305020303" pitchFamily="18" charset="77"/>
              </a:rPr>
              <a:t>By Lucia Petillo</a:t>
            </a:r>
          </a:p>
          <a:p>
            <a:pPr marL="0" indent="0">
              <a:buNone/>
            </a:pPr>
            <a:r>
              <a:rPr lang="en-US" dirty="0">
                <a:latin typeface="Bell MT" panose="02020503060305020303" pitchFamily="18" charset="77"/>
              </a:rPr>
              <a:t>Capstone Project</a:t>
            </a:r>
          </a:p>
          <a:p>
            <a:pPr marL="0" indent="0">
              <a:buNone/>
            </a:pPr>
            <a:r>
              <a:rPr lang="en-US" dirty="0">
                <a:latin typeface="Bell MT" panose="02020503060305020303" pitchFamily="18" charset="77"/>
              </a:rPr>
              <a:t>April 2023</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8" y="1253331"/>
            <a:ext cx="4794861" cy="4351338"/>
          </a:xfrm>
          <a:prstGeom prst="rect">
            <a:avLst/>
          </a:prstGeom>
          <a:noFill/>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4"/>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7"/>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CF23-16E3-B1DA-2B7D-04E53F13ED3C}"/>
              </a:ext>
            </a:extLst>
          </p:cNvPr>
          <p:cNvSpPr>
            <a:spLocks noGrp="1"/>
          </p:cNvSpPr>
          <p:nvPr>
            <p:ph type="title"/>
          </p:nvPr>
        </p:nvSpPr>
        <p:spPr>
          <a:xfrm>
            <a:off x="1321027" y="161318"/>
            <a:ext cx="9905998" cy="1478570"/>
          </a:xfrm>
        </p:spPr>
        <p:txBody>
          <a:bodyPr>
            <a:normAutofit/>
          </a:bodyPr>
          <a:lstStyle/>
          <a:p>
            <a:pPr algn="ctr"/>
            <a:r>
              <a:rPr lang="en-US" sz="4000" dirty="0"/>
              <a:t>PROGRAMMING LANGUAGE TRENDS - FINDINGS &amp; IMPLICATIONS</a:t>
            </a:r>
            <a:endParaRPr lang="en-US" dirty="0"/>
          </a:p>
        </p:txBody>
      </p:sp>
      <p:sp>
        <p:nvSpPr>
          <p:cNvPr id="5" name="Content Placeholder 4">
            <a:extLst>
              <a:ext uri="{FF2B5EF4-FFF2-40B4-BE49-F238E27FC236}">
                <a16:creationId xmlns:a16="http://schemas.microsoft.com/office/drawing/2014/main" id="{1CEB5F88-DF85-143C-2E3B-2A8E87B54CBB}"/>
              </a:ext>
            </a:extLst>
          </p:cNvPr>
          <p:cNvSpPr>
            <a:spLocks noGrp="1"/>
          </p:cNvSpPr>
          <p:nvPr>
            <p:ph idx="1"/>
          </p:nvPr>
        </p:nvSpPr>
        <p:spPr>
          <a:xfrm>
            <a:off x="964974" y="1465714"/>
            <a:ext cx="9905999" cy="4771799"/>
          </a:xfrm>
        </p:spPr>
        <p:txBody>
          <a:bodyPr>
            <a:normAutofit fontScale="92500" lnSpcReduction="20000"/>
          </a:bodyPr>
          <a:lstStyle/>
          <a:p>
            <a:pPr marL="0" indent="0">
              <a:buNone/>
            </a:pPr>
            <a:r>
              <a:rPr lang="en-US" u="sng" dirty="0">
                <a:solidFill>
                  <a:schemeClr val="bg1"/>
                </a:solidFill>
                <a:latin typeface="Bell MT" panose="02020503060305020303" pitchFamily="18" charset="77"/>
              </a:rPr>
              <a:t>Finding #3</a:t>
            </a:r>
          </a:p>
          <a:p>
            <a:r>
              <a:rPr lang="en-US" dirty="0">
                <a:solidFill>
                  <a:schemeClr val="bg1"/>
                </a:solidFill>
                <a:latin typeface="Bell MT" panose="02020503060305020303" pitchFamily="18" charset="77"/>
              </a:rPr>
              <a:t>Bash/Shell/PowerShell is currently ranked the 4th most popular language, but by next year is predicted to be only the 7</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most popular, dropping out of the top 5 chart. </a:t>
            </a:r>
          </a:p>
          <a:p>
            <a:r>
              <a:rPr lang="en-US" dirty="0">
                <a:solidFill>
                  <a:schemeClr val="bg1"/>
                </a:solidFill>
                <a:latin typeface="Bell MT" panose="02020503060305020303" pitchFamily="18" charset="77"/>
              </a:rPr>
              <a:t>TypeScript will rise from the 8</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most popular language for this year to the 5</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most popular language for next year. </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TypeScript is a language for application-scale JavaScript. TypeScript beating out Bash indicates the demand for large-scale JavaScript applications and web development will become even stronger next year. Bash is used to automate systems and tasks, and it could be that other more user-friendly tools may slowly take its place. </a:t>
            </a:r>
          </a:p>
        </p:txBody>
      </p:sp>
    </p:spTree>
    <p:extLst>
      <p:ext uri="{BB962C8B-B14F-4D97-AF65-F5344CB8AC3E}">
        <p14:creationId xmlns:p14="http://schemas.microsoft.com/office/powerpoint/2010/main" val="214993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13816" y="45551"/>
            <a:ext cx="10515600" cy="1325563"/>
          </a:xfrm>
        </p:spPr>
        <p:txBody>
          <a:bodyPr>
            <a:normAutofit/>
          </a:bodyPr>
          <a:lstStyle/>
          <a:p>
            <a:pPr algn="ctr"/>
            <a:r>
              <a:rPr lang="en-US" sz="4000"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noAutofit/>
          </a:bodyPr>
          <a:lstStyle/>
          <a:p>
            <a:pPr marL="0" indent="0">
              <a:buNone/>
            </a:pPr>
            <a:r>
              <a:rPr lang="en-US" sz="2800" dirty="0">
                <a:latin typeface="Bell MT" panose="02020503060305020303" pitchFamily="18" charset="77"/>
              </a:rPr>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noAutofit/>
          </a:bodyPr>
          <a:lstStyle/>
          <a:p>
            <a:pPr marL="0" indent="0">
              <a:buNone/>
            </a:pPr>
            <a:r>
              <a:rPr lang="en-US" sz="2800" dirty="0">
                <a:latin typeface="Bell MT" panose="02020503060305020303" pitchFamily="18" charset="77"/>
              </a:rPr>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5" name="Picture 4">
            <a:extLst>
              <a:ext uri="{FF2B5EF4-FFF2-40B4-BE49-F238E27FC236}">
                <a16:creationId xmlns:a16="http://schemas.microsoft.com/office/drawing/2014/main" id="{6EEE70E3-A494-6B6B-1BA3-532F189B6DE7}"/>
              </a:ext>
            </a:extLst>
          </p:cNvPr>
          <p:cNvPicPr>
            <a:picLocks noChangeAspect="1"/>
          </p:cNvPicPr>
          <p:nvPr/>
        </p:nvPicPr>
        <p:blipFill>
          <a:blip r:embed="rId3"/>
          <a:stretch>
            <a:fillRect/>
          </a:stretch>
        </p:blipFill>
        <p:spPr>
          <a:xfrm>
            <a:off x="-91981" y="2598554"/>
            <a:ext cx="6023159" cy="4305788"/>
          </a:xfrm>
          <a:prstGeom prst="rect">
            <a:avLst/>
          </a:prstGeom>
        </p:spPr>
      </p:pic>
      <p:pic>
        <p:nvPicPr>
          <p:cNvPr id="6" name="Picture 5">
            <a:extLst>
              <a:ext uri="{FF2B5EF4-FFF2-40B4-BE49-F238E27FC236}">
                <a16:creationId xmlns:a16="http://schemas.microsoft.com/office/drawing/2014/main" id="{480897BC-8808-8460-1713-A95362B59195}"/>
              </a:ext>
            </a:extLst>
          </p:cNvPr>
          <p:cNvPicPr>
            <a:picLocks noChangeAspect="1"/>
          </p:cNvPicPr>
          <p:nvPr/>
        </p:nvPicPr>
        <p:blipFill>
          <a:blip r:embed="rId4"/>
          <a:stretch>
            <a:fillRect/>
          </a:stretch>
        </p:blipFill>
        <p:spPr>
          <a:xfrm>
            <a:off x="5894615" y="2598554"/>
            <a:ext cx="6297384" cy="4305788"/>
          </a:xfrm>
          <a:prstGeom prst="rect">
            <a:avLst/>
          </a:prstGeom>
        </p:spPr>
      </p:pic>
    </p:spTree>
    <p:extLst>
      <p:ext uri="{BB962C8B-B14F-4D97-AF65-F5344CB8AC3E}">
        <p14:creationId xmlns:p14="http://schemas.microsoft.com/office/powerpoint/2010/main" val="1074638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1321028" y="0"/>
            <a:ext cx="9905998" cy="1478570"/>
          </a:xfrm>
        </p:spPr>
        <p:txBody>
          <a:bodyPr>
            <a:normAutofit/>
          </a:bodyPr>
          <a:lstStyle/>
          <a:p>
            <a:pPr algn="ctr"/>
            <a:r>
              <a:rPr lang="en-US" sz="4000"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idx="1"/>
          </p:nvPr>
        </p:nvSpPr>
        <p:spPr>
          <a:xfrm>
            <a:off x="1143000" y="1478569"/>
            <a:ext cx="9905999" cy="4840587"/>
          </a:xfrm>
        </p:spPr>
        <p:txBody>
          <a:bodyPr>
            <a:noAutofit/>
          </a:bodyPr>
          <a:lstStyle/>
          <a:p>
            <a:pPr marL="0" indent="0">
              <a:buNone/>
            </a:pPr>
            <a:r>
              <a:rPr lang="en-US" sz="2600" u="sng" dirty="0">
                <a:solidFill>
                  <a:schemeClr val="bg1"/>
                </a:solidFill>
                <a:latin typeface="Bell MT" panose="02020503060305020303" pitchFamily="18" charset="77"/>
              </a:rPr>
              <a:t>Finding #1</a:t>
            </a:r>
          </a:p>
          <a:p>
            <a:r>
              <a:rPr lang="en-US" sz="2600" dirty="0">
                <a:solidFill>
                  <a:schemeClr val="bg1"/>
                </a:solidFill>
                <a:latin typeface="Bell MT" panose="02020503060305020303" pitchFamily="18" charset="77"/>
              </a:rPr>
              <a:t>SQL has dropped from #1 to #4, while PostgreSQL has climbed from #3 to #1. </a:t>
            </a:r>
          </a:p>
          <a:p>
            <a:pPr marL="0" indent="0">
              <a:buNone/>
            </a:pPr>
            <a:r>
              <a:rPr lang="en-US" sz="2600" u="sng" dirty="0">
                <a:latin typeface="Bell MT" panose="02020503060305020303" pitchFamily="18" charset="77"/>
              </a:rPr>
              <a:t>Implications</a:t>
            </a:r>
          </a:p>
          <a:p>
            <a:r>
              <a:rPr lang="en-US" sz="2600" dirty="0">
                <a:latin typeface="Bell MT" panose="02020503060305020303" pitchFamily="18" charset="77"/>
              </a:rPr>
              <a:t>While MySQL is a pure relational database, PostgreSQL is an object-oriented database that can handle more complex forms of data. This may reflect the business need to deal with increasingly complex data, as well as the benefits of an object-oriented database.  </a:t>
            </a:r>
          </a:p>
        </p:txBody>
      </p:sp>
    </p:spTree>
    <p:extLst>
      <p:ext uri="{BB962C8B-B14F-4D97-AF65-F5344CB8AC3E}">
        <p14:creationId xmlns:p14="http://schemas.microsoft.com/office/powerpoint/2010/main" val="265960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029A-98EA-0AC2-2F7F-BA49BF8D236E}"/>
              </a:ext>
            </a:extLst>
          </p:cNvPr>
          <p:cNvSpPr>
            <a:spLocks noGrp="1"/>
          </p:cNvSpPr>
          <p:nvPr>
            <p:ph type="title"/>
          </p:nvPr>
        </p:nvSpPr>
        <p:spPr>
          <a:xfrm>
            <a:off x="1353685" y="0"/>
            <a:ext cx="9905998" cy="1478570"/>
          </a:xfrm>
        </p:spPr>
        <p:txBody>
          <a:bodyPr>
            <a:normAutofit/>
          </a:bodyPr>
          <a:lstStyle/>
          <a:p>
            <a:r>
              <a:rPr lang="en-US" sz="4000" dirty="0"/>
              <a:t>DATABASE TRENDS - FINDINGS &amp; IMPLICATIONS</a:t>
            </a:r>
          </a:p>
        </p:txBody>
      </p:sp>
      <p:sp>
        <p:nvSpPr>
          <p:cNvPr id="3" name="Content Placeholder 2">
            <a:extLst>
              <a:ext uri="{FF2B5EF4-FFF2-40B4-BE49-F238E27FC236}">
                <a16:creationId xmlns:a16="http://schemas.microsoft.com/office/drawing/2014/main" id="{85599325-0530-CAE8-9F5C-DC184B3B7ADE}"/>
              </a:ext>
            </a:extLst>
          </p:cNvPr>
          <p:cNvSpPr>
            <a:spLocks noGrp="1"/>
          </p:cNvSpPr>
          <p:nvPr>
            <p:ph idx="1"/>
          </p:nvPr>
        </p:nvSpPr>
        <p:spPr>
          <a:xfrm>
            <a:off x="1143000" y="1478569"/>
            <a:ext cx="9905999" cy="4791601"/>
          </a:xfrm>
        </p:spPr>
        <p:txBody>
          <a:bodyPr>
            <a:normAutofit fontScale="92500"/>
          </a:bodyPr>
          <a:lstStyle/>
          <a:p>
            <a:pPr marL="0" indent="0">
              <a:buNone/>
            </a:pPr>
            <a:r>
              <a:rPr lang="en-US" u="sng" dirty="0">
                <a:solidFill>
                  <a:schemeClr val="bg1"/>
                </a:solidFill>
                <a:latin typeface="Bell MT" panose="02020503060305020303" pitchFamily="18" charset="77"/>
              </a:rPr>
              <a:t>Finding #2</a:t>
            </a:r>
          </a:p>
          <a:p>
            <a:r>
              <a:rPr lang="en-US" dirty="0">
                <a:solidFill>
                  <a:schemeClr val="bg1"/>
                </a:solidFill>
                <a:latin typeface="Bell MT" panose="02020503060305020303" pitchFamily="18" charset="77"/>
              </a:rPr>
              <a:t>Microsoft SQL Server is projected to go from being the second most popular to the sixth most popular next year. SQLite is also projected to drop out of the top 5 to 7</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place next year. They are being replaced by Elasticsearch and Redis who will become more popular next year. </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There may be an increased demand for databases to deal with increasingly complex and varied forms of data. Thus, </a:t>
            </a:r>
            <a:r>
              <a:rPr lang="en-US" dirty="0" err="1">
                <a:latin typeface="Bell MT" panose="02020503060305020303" pitchFamily="18" charset="77"/>
              </a:rPr>
              <a:t>noSQL</a:t>
            </a:r>
            <a:r>
              <a:rPr lang="en-US" dirty="0">
                <a:latin typeface="Bell MT" panose="02020503060305020303" pitchFamily="18" charset="77"/>
              </a:rPr>
              <a:t> databases like Elasticsearch and Redis are projected to become more popular than traditional SQL databases, due to their superior ability to store abstract and complex data types in a more flexible way. </a:t>
            </a:r>
          </a:p>
        </p:txBody>
      </p:sp>
    </p:spTree>
    <p:extLst>
      <p:ext uri="{BB962C8B-B14F-4D97-AF65-F5344CB8AC3E}">
        <p14:creationId xmlns:p14="http://schemas.microsoft.com/office/powerpoint/2010/main" val="1603328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C824E-9DB9-53EF-846D-29BDA3182D49}"/>
              </a:ext>
            </a:extLst>
          </p:cNvPr>
          <p:cNvSpPr>
            <a:spLocks noGrp="1"/>
          </p:cNvSpPr>
          <p:nvPr>
            <p:ph type="title"/>
          </p:nvPr>
        </p:nvSpPr>
        <p:spPr>
          <a:xfrm>
            <a:off x="1321027" y="0"/>
            <a:ext cx="9905998" cy="1478570"/>
          </a:xfrm>
        </p:spPr>
        <p:txBody>
          <a:bodyPr>
            <a:normAutofit/>
          </a:bodyPr>
          <a:lstStyle/>
          <a:p>
            <a:r>
              <a:rPr lang="en-US" sz="4000" dirty="0"/>
              <a:t>DATABASE TRENDS - FINDINGS &amp; IMPLICATIONS</a:t>
            </a:r>
          </a:p>
        </p:txBody>
      </p:sp>
      <p:sp>
        <p:nvSpPr>
          <p:cNvPr id="3" name="Content Placeholder 2">
            <a:extLst>
              <a:ext uri="{FF2B5EF4-FFF2-40B4-BE49-F238E27FC236}">
                <a16:creationId xmlns:a16="http://schemas.microsoft.com/office/drawing/2014/main" id="{335945EB-D24B-2FCD-5419-49EFFB0B17F2}"/>
              </a:ext>
            </a:extLst>
          </p:cNvPr>
          <p:cNvSpPr>
            <a:spLocks noGrp="1"/>
          </p:cNvSpPr>
          <p:nvPr>
            <p:ph idx="1"/>
          </p:nvPr>
        </p:nvSpPr>
        <p:spPr>
          <a:xfrm>
            <a:off x="1321026" y="1315284"/>
            <a:ext cx="9905999" cy="4922230"/>
          </a:xfrm>
        </p:spPr>
        <p:txBody>
          <a:bodyPr>
            <a:normAutofit/>
          </a:bodyPr>
          <a:lstStyle/>
          <a:p>
            <a:pPr marL="0" indent="0">
              <a:buNone/>
            </a:pPr>
            <a:r>
              <a:rPr lang="en-US" u="sng" dirty="0">
                <a:solidFill>
                  <a:schemeClr val="bg1"/>
                </a:solidFill>
                <a:latin typeface="Bell MT" panose="02020503060305020303" pitchFamily="18" charset="77"/>
              </a:rPr>
              <a:t>Finding #3</a:t>
            </a:r>
          </a:p>
          <a:p>
            <a:r>
              <a:rPr lang="en-US" dirty="0">
                <a:solidFill>
                  <a:schemeClr val="bg1"/>
                </a:solidFill>
                <a:latin typeface="Bell MT" panose="02020503060305020303" pitchFamily="18" charset="77"/>
              </a:rPr>
              <a:t>MongoDB is predicted to rise from the 5</a:t>
            </a:r>
            <a:r>
              <a:rPr lang="en-US" baseline="30000" dirty="0">
                <a:solidFill>
                  <a:schemeClr val="bg1"/>
                </a:solidFill>
                <a:latin typeface="Bell MT" panose="02020503060305020303" pitchFamily="18" charset="77"/>
              </a:rPr>
              <a:t>th</a:t>
            </a:r>
            <a:r>
              <a:rPr lang="en-US" dirty="0">
                <a:solidFill>
                  <a:schemeClr val="bg1"/>
                </a:solidFill>
                <a:latin typeface="Bell MT" panose="02020503060305020303" pitchFamily="18" charset="77"/>
              </a:rPr>
              <a:t> most popular to the 2nd most popular database management system. </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MongoDB is another non-relational DBMS that does not use SQL, and follows the trend of other non-relational databases, like Elasticsearch Redis, becoming more popular over traditional relational databases due to their increased flexibility. MongoDB is currently the most popular non-relational database and is projected to remain so. </a:t>
            </a:r>
          </a:p>
        </p:txBody>
      </p:sp>
    </p:spTree>
    <p:extLst>
      <p:ext uri="{BB962C8B-B14F-4D97-AF65-F5344CB8AC3E}">
        <p14:creationId xmlns:p14="http://schemas.microsoft.com/office/powerpoint/2010/main" val="4215782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131836" y="1094015"/>
            <a:ext cx="7068725" cy="3862166"/>
          </a:xfrm>
        </p:spPr>
        <p:txBody>
          <a:bodyPr>
            <a:normAutofit/>
          </a:bodyPr>
          <a:lstStyle/>
          <a:p>
            <a:pPr marL="0" indent="0">
              <a:buNone/>
            </a:pPr>
            <a:r>
              <a:rPr lang="en-US" sz="2200" dirty="0">
                <a:latin typeface="Bell MT" panose="02020503060305020303" pitchFamily="18" charset="77"/>
              </a:rPr>
              <a:t>IBM Cognos Dashboard permalink:</a:t>
            </a:r>
          </a:p>
          <a:p>
            <a:pPr marL="0" indent="0">
              <a:buNone/>
            </a:pPr>
            <a:r>
              <a:rPr lang="en-US" sz="1800" kern="100" dirty="0">
                <a:effectLst/>
                <a:latin typeface="Bell MT" panose="02020503060305020303" pitchFamily="18" charset="77"/>
                <a:ea typeface="Calibri" panose="020F0502020204030204" pitchFamily="34" charset="0"/>
                <a:cs typeface="Times New Roman" panose="02020603050405020304" pitchFamily="18" charset="0"/>
              </a:rPr>
              <a:t>https://</a:t>
            </a:r>
            <a:r>
              <a:rPr lang="en-US" sz="1800" kern="100" dirty="0" err="1">
                <a:effectLst/>
                <a:latin typeface="Bell MT" panose="02020503060305020303" pitchFamily="18" charset="77"/>
                <a:ea typeface="Calibri" panose="020F0502020204030204" pitchFamily="34" charset="0"/>
                <a:cs typeface="Times New Roman" panose="02020603050405020304" pitchFamily="18" charset="0"/>
              </a:rPr>
              <a:t>dataplatform.cloud.ibm.com</a:t>
            </a:r>
            <a:r>
              <a:rPr lang="en-US" sz="1800" kern="100" dirty="0">
                <a:effectLst/>
                <a:latin typeface="Bell MT" panose="02020503060305020303" pitchFamily="18" charset="77"/>
                <a:ea typeface="Calibri" panose="020F0502020204030204" pitchFamily="34" charset="0"/>
                <a:cs typeface="Times New Roman" panose="02020603050405020304" pitchFamily="18" charset="0"/>
              </a:rPr>
              <a:t>/dashboards/957ac389-9dde-4b94-8dd4-2fc921284cf7/view/4f1fe30e38b023e95ee8cce407cb7a0329662d5fe6bbd506818c7b495d327497a9381599c82d1e588c425662faba175fc1</a:t>
            </a:r>
          </a:p>
          <a:p>
            <a:pPr marL="0" indent="0">
              <a:buNone/>
            </a:pPr>
            <a:r>
              <a:rPr lang="en-US" sz="2200" dirty="0">
                <a:latin typeface="Bell MT" panose="02020503060305020303" pitchFamily="18" charset="77"/>
              </a:rPr>
              <a:t>See the full interactive version of the dashboard and graphs used for this presentation. </a:t>
            </a:r>
          </a:p>
        </p:txBody>
      </p:sp>
      <p:pic>
        <p:nvPicPr>
          <p:cNvPr id="6" name="Graphic 5" descr="Gauge outline">
            <a:extLst>
              <a:ext uri="{FF2B5EF4-FFF2-40B4-BE49-F238E27FC236}">
                <a16:creationId xmlns:a16="http://schemas.microsoft.com/office/drawing/2014/main" id="{567C99CC-2E4D-0A78-F604-BF074388A7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1439" y="2027713"/>
            <a:ext cx="2525486" cy="2525486"/>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18457" y="0"/>
            <a:ext cx="11250386" cy="1325563"/>
          </a:xfrm>
        </p:spPr>
        <p:txBody>
          <a:bodyPr anchor="ctr">
            <a:normAutofit/>
          </a:bodyPr>
          <a:lstStyle/>
          <a:p>
            <a:r>
              <a:rPr lang="en-US" dirty="0"/>
              <a:t>DASHBOARD-CURRENT TECHNOLOGY OVERVIEW</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p:txBody>
          <a:bodyPr/>
          <a:lstStyle/>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9897403B-7747-90A4-90B3-D39EA497A9A4}"/>
              </a:ext>
            </a:extLst>
          </p:cNvPr>
          <p:cNvPicPr>
            <a:picLocks noChangeAspect="1"/>
          </p:cNvPicPr>
          <p:nvPr/>
        </p:nvPicPr>
        <p:blipFill>
          <a:blip r:embed="rId3"/>
          <a:stretch>
            <a:fillRect/>
          </a:stretch>
        </p:blipFill>
        <p:spPr>
          <a:xfrm>
            <a:off x="1108754" y="1066799"/>
            <a:ext cx="9938657" cy="5406286"/>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484313" y="0"/>
            <a:ext cx="9905998" cy="1478570"/>
          </a:xfrm>
        </p:spPr>
        <p:txBody>
          <a:bodyPr anchor="ctr">
            <a:normAutofit/>
          </a:bodyPr>
          <a:lstStyle/>
          <a:p>
            <a:r>
              <a:rPr lang="en-US" dirty="0"/>
              <a:t>DASHBOARD-FUTURE TECHNOLOGY TRENDS</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p:txBody>
          <a:bodyPr/>
          <a:lstStyle/>
          <a:p>
            <a:pPr marL="0" indent="0">
              <a:buNone/>
            </a:pPr>
            <a:endParaRPr lang="en-US" dirty="0"/>
          </a:p>
          <a:p>
            <a:pPr marL="0" indent="0">
              <a:buNone/>
            </a:pPr>
            <a:endParaRPr lang="en-US" dirty="0"/>
          </a:p>
        </p:txBody>
      </p:sp>
      <p:pic>
        <p:nvPicPr>
          <p:cNvPr id="3" name="Picture 2">
            <a:extLst>
              <a:ext uri="{FF2B5EF4-FFF2-40B4-BE49-F238E27FC236}">
                <a16:creationId xmlns:a16="http://schemas.microsoft.com/office/drawing/2014/main" id="{404277F5-B235-3A9A-8D87-2B60B60F452E}"/>
              </a:ext>
            </a:extLst>
          </p:cNvPr>
          <p:cNvPicPr>
            <a:picLocks noChangeAspect="1"/>
          </p:cNvPicPr>
          <p:nvPr/>
        </p:nvPicPr>
        <p:blipFill>
          <a:blip r:embed="rId3"/>
          <a:stretch>
            <a:fillRect/>
          </a:stretch>
        </p:blipFill>
        <p:spPr>
          <a:xfrm>
            <a:off x="1141412" y="1030286"/>
            <a:ext cx="9260318" cy="5845468"/>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794555" y="-148925"/>
            <a:ext cx="9905998" cy="1478570"/>
          </a:xfrm>
        </p:spPr>
        <p:txBody>
          <a:bodyPr anchor="ctr">
            <a:normAutofit/>
          </a:bodyPr>
          <a:lstStyle/>
          <a:p>
            <a:r>
              <a:rPr lang="en-US" dirty="0"/>
              <a:t>DASHBOARD-DEMOGRAPHICS OVERVIEW</a:t>
            </a:r>
          </a:p>
        </p:txBody>
      </p:sp>
      <p:pic>
        <p:nvPicPr>
          <p:cNvPr id="3" name="Content Placeholder 2">
            <a:extLst>
              <a:ext uri="{FF2B5EF4-FFF2-40B4-BE49-F238E27FC236}">
                <a16:creationId xmlns:a16="http://schemas.microsoft.com/office/drawing/2014/main" id="{C791207F-F3D8-CA3C-F0CA-7B5BD291D052}"/>
              </a:ext>
            </a:extLst>
          </p:cNvPr>
          <p:cNvPicPr>
            <a:picLocks noGrp="1" noChangeAspect="1"/>
          </p:cNvPicPr>
          <p:nvPr>
            <p:ph idx="1"/>
          </p:nvPr>
        </p:nvPicPr>
        <p:blipFill>
          <a:blip r:embed="rId2"/>
          <a:stretch>
            <a:fillRect/>
          </a:stretch>
        </p:blipFill>
        <p:spPr>
          <a:xfrm>
            <a:off x="944323" y="1253331"/>
            <a:ext cx="10303353" cy="5604669"/>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54" name="Group 5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5319756" y="61305"/>
            <a:ext cx="6050713" cy="1478570"/>
          </a:xfrm>
        </p:spPr>
        <p:txBody>
          <a:bodyPr vert="horz" lIns="91440" tIns="45720" rIns="91440" bIns="45720" rtlCol="0" anchor="ctr">
            <a:normAutofit/>
          </a:bodyPr>
          <a:lstStyle/>
          <a:p>
            <a:r>
              <a:rPr lang="en-US" dirty="0"/>
              <a:t>OVERALL FINDINGS &amp; IMPLICATIONS</a:t>
            </a:r>
          </a:p>
        </p:txBody>
      </p:sp>
      <p:pic>
        <p:nvPicPr>
          <p:cNvPr id="6" name="Content Placeholder 5" descr="Abstract background of glass spheres connected">
            <a:extLst>
              <a:ext uri="{FF2B5EF4-FFF2-40B4-BE49-F238E27FC236}">
                <a16:creationId xmlns:a16="http://schemas.microsoft.com/office/drawing/2014/main" id="{F9E91B93-763C-7B02-8EB8-8C2F39A528C6}"/>
              </a:ext>
            </a:extLst>
          </p:cNvPr>
          <p:cNvPicPr>
            <a:picLocks noGrp="1" noChangeAspect="1"/>
          </p:cNvPicPr>
          <p:nvPr>
            <p:ph sz="half" idx="2"/>
          </p:nvPr>
        </p:nvPicPr>
        <p:blipFill rotWithShape="1">
          <a:blip r:embed="rId4"/>
          <a:srcRect l="44401" r="17578"/>
          <a:stretch/>
        </p:blipFill>
        <p:spPr>
          <a:xfrm>
            <a:off x="-5597" y="10"/>
            <a:ext cx="4635583" cy="6857990"/>
          </a:xfrm>
          <a:prstGeom prst="rect">
            <a:avLst/>
          </a:prstGeom>
          <a:noFill/>
        </p:spPr>
      </p:pic>
      <p:grpSp>
        <p:nvGrpSpPr>
          <p:cNvPr id="58" name="Group 5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Rectangle 6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Rectangle 8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8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Rectangle 9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4968958" y="1468438"/>
            <a:ext cx="6889667" cy="5127625"/>
          </a:xfrm>
        </p:spPr>
        <p:txBody>
          <a:bodyPr vert="horz" lIns="91440" tIns="45720" rIns="91440" bIns="45720" rtlCol="0">
            <a:normAutofit/>
          </a:bodyPr>
          <a:lstStyle/>
          <a:p>
            <a:pPr marL="0">
              <a:lnSpc>
                <a:spcPct val="110000"/>
              </a:lnSpc>
            </a:pPr>
            <a:endParaRPr lang="en-US" sz="1700" dirty="0"/>
          </a:p>
          <a:p>
            <a:pPr marL="0" indent="0">
              <a:lnSpc>
                <a:spcPct val="110000"/>
              </a:lnSpc>
              <a:buNone/>
            </a:pPr>
            <a:r>
              <a:rPr lang="en-US" u="sng" dirty="0">
                <a:latin typeface="Bell MT" panose="02020503060305020303" pitchFamily="18" charset="77"/>
              </a:rPr>
              <a:t>Finding #1</a:t>
            </a:r>
          </a:p>
          <a:p>
            <a:pPr>
              <a:lnSpc>
                <a:spcPct val="110000"/>
              </a:lnSpc>
            </a:pPr>
            <a:r>
              <a:rPr lang="en-US" dirty="0">
                <a:latin typeface="Bell MT" panose="02020503060305020303" pitchFamily="18" charset="77"/>
              </a:rPr>
              <a:t>Relational SQL databases are projected to become less popular across the board, and will be replaced by more flexible non-relational databases. </a:t>
            </a:r>
          </a:p>
          <a:p>
            <a:pPr>
              <a:lnSpc>
                <a:spcPct val="110000"/>
              </a:lnSpc>
            </a:pPr>
            <a:endParaRPr lang="en-US" dirty="0">
              <a:latin typeface="Bell MT" panose="02020503060305020303" pitchFamily="18" charset="77"/>
            </a:endParaRPr>
          </a:p>
          <a:p>
            <a:pPr marL="0" indent="0">
              <a:lnSpc>
                <a:spcPct val="110000"/>
              </a:lnSpc>
              <a:buNone/>
            </a:pPr>
            <a:r>
              <a:rPr lang="en-US" u="sng" dirty="0">
                <a:latin typeface="Bell MT" panose="02020503060305020303" pitchFamily="18" charset="77"/>
              </a:rPr>
              <a:t>Implications</a:t>
            </a:r>
          </a:p>
          <a:p>
            <a:pPr>
              <a:lnSpc>
                <a:spcPct val="110000"/>
              </a:lnSpc>
            </a:pPr>
            <a:r>
              <a:rPr lang="en-US" dirty="0">
                <a:latin typeface="Bell MT" panose="02020503060305020303" pitchFamily="18" charset="77"/>
              </a:rPr>
              <a:t> There is a greater demand for flexible databases that can handle unstructured, complex or varied types of data</a:t>
            </a:r>
          </a:p>
          <a:p>
            <a:pPr>
              <a:lnSpc>
                <a:spcPct val="110000"/>
              </a:lnSpc>
            </a:pPr>
            <a:endParaRPr lang="en-US" sz="1700" dirty="0"/>
          </a:p>
          <a:p>
            <a:pPr>
              <a:lnSpc>
                <a:spcPct val="110000"/>
              </a:lnSpc>
            </a:pPr>
            <a:endParaRPr lang="en-US" sz="1700" dirty="0"/>
          </a:p>
        </p:txBody>
      </p:sp>
    </p:spTree>
    <p:extLst>
      <p:ext uri="{BB962C8B-B14F-4D97-AF65-F5344CB8AC3E}">
        <p14:creationId xmlns:p14="http://schemas.microsoft.com/office/powerpoint/2010/main" val="64727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1" name="Group 2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2" name="Group 2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3" name="Group 2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62" name="Group 6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3" name="Rectangle 6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259430" y="110065"/>
            <a:ext cx="6050713" cy="1478570"/>
          </a:xfrm>
        </p:spPr>
        <p:txBody>
          <a:bodyPr vert="horz" lIns="91440" tIns="45720" rIns="91440" bIns="45720" rtlCol="0" anchor="ctr">
            <a:normAutofit/>
          </a:bodyPr>
          <a:lstStyle/>
          <a:p>
            <a:r>
              <a:rPr lang="en-US" dirty="0"/>
              <a:t>OUTLINE</a:t>
            </a:r>
          </a:p>
        </p:txBody>
      </p:sp>
      <p:pic>
        <p:nvPicPr>
          <p:cNvPr id="15" name="Picture 14" descr="Desk with productivity items">
            <a:extLst>
              <a:ext uri="{FF2B5EF4-FFF2-40B4-BE49-F238E27FC236}">
                <a16:creationId xmlns:a16="http://schemas.microsoft.com/office/drawing/2014/main" id="{C4AC6189-1D62-A8AA-9780-55ADC4038B99}"/>
              </a:ext>
            </a:extLst>
          </p:cNvPr>
          <p:cNvPicPr>
            <a:picLocks noChangeAspect="1"/>
          </p:cNvPicPr>
          <p:nvPr/>
        </p:nvPicPr>
        <p:blipFill rotWithShape="1">
          <a:blip r:embed="rId4"/>
          <a:srcRect l="35065" r="19815" b="-1"/>
          <a:stretch/>
        </p:blipFill>
        <p:spPr>
          <a:xfrm>
            <a:off x="-5597" y="10"/>
            <a:ext cx="4635583" cy="6857990"/>
          </a:xfrm>
          <a:prstGeom prst="rect">
            <a:avLst/>
          </a:prstGeom>
        </p:spPr>
      </p:pic>
      <p:grpSp>
        <p:nvGrpSpPr>
          <p:cNvPr id="66" name="Group 6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7" name="Rectangle 6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Rectangle 6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7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Rectangle 9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Rectangle 10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2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5231690" y="1514473"/>
            <a:ext cx="6078453" cy="4706939"/>
          </a:xfrm>
        </p:spPr>
        <p:txBody>
          <a:bodyPr vert="horz" lIns="91440" tIns="45720" rIns="91440" bIns="45720" rtlCol="0">
            <a:noAutofit/>
          </a:bodyPr>
          <a:lstStyle/>
          <a:p>
            <a:pPr>
              <a:lnSpc>
                <a:spcPct val="110000"/>
              </a:lnSpc>
            </a:pPr>
            <a:r>
              <a:rPr lang="en-US" sz="2000" dirty="0">
                <a:latin typeface="Bell MT" panose="02020503060305020303" pitchFamily="18" charset="77"/>
              </a:rPr>
              <a:t>Executive Summary</a:t>
            </a:r>
          </a:p>
          <a:p>
            <a:pPr>
              <a:lnSpc>
                <a:spcPct val="110000"/>
              </a:lnSpc>
            </a:pPr>
            <a:r>
              <a:rPr lang="en-US" sz="2000" dirty="0">
                <a:latin typeface="Bell MT" panose="02020503060305020303" pitchFamily="18" charset="77"/>
              </a:rPr>
              <a:t>Introduction</a:t>
            </a:r>
          </a:p>
          <a:p>
            <a:pPr>
              <a:lnSpc>
                <a:spcPct val="110000"/>
              </a:lnSpc>
            </a:pPr>
            <a:r>
              <a:rPr lang="en-US" sz="2000" dirty="0">
                <a:latin typeface="Bell MT" panose="02020503060305020303" pitchFamily="18" charset="77"/>
              </a:rPr>
              <a:t>Methodology</a:t>
            </a:r>
          </a:p>
          <a:p>
            <a:pPr>
              <a:lnSpc>
                <a:spcPct val="110000"/>
              </a:lnSpc>
            </a:pPr>
            <a:r>
              <a:rPr lang="en-US" sz="2000" dirty="0">
                <a:latin typeface="Bell MT" panose="02020503060305020303" pitchFamily="18" charset="77"/>
              </a:rPr>
              <a:t>Results</a:t>
            </a:r>
          </a:p>
          <a:p>
            <a:pPr lvl="1">
              <a:lnSpc>
                <a:spcPct val="110000"/>
              </a:lnSpc>
            </a:pPr>
            <a:r>
              <a:rPr lang="en-US" dirty="0">
                <a:latin typeface="Bell MT" panose="02020503060305020303" pitchFamily="18" charset="77"/>
              </a:rPr>
              <a:t>Visualization – Charts</a:t>
            </a:r>
          </a:p>
          <a:p>
            <a:pPr lvl="1">
              <a:lnSpc>
                <a:spcPct val="110000"/>
              </a:lnSpc>
            </a:pPr>
            <a:r>
              <a:rPr lang="en-US" dirty="0">
                <a:latin typeface="Bell MT" panose="02020503060305020303" pitchFamily="18" charset="77"/>
              </a:rPr>
              <a:t>Dashboard</a:t>
            </a:r>
          </a:p>
          <a:p>
            <a:pPr>
              <a:lnSpc>
                <a:spcPct val="110000"/>
              </a:lnSpc>
            </a:pPr>
            <a:r>
              <a:rPr lang="en-US" sz="2000" dirty="0">
                <a:latin typeface="Bell MT" panose="02020503060305020303" pitchFamily="18" charset="77"/>
              </a:rPr>
              <a:t>Discussion</a:t>
            </a:r>
          </a:p>
          <a:p>
            <a:pPr lvl="1">
              <a:lnSpc>
                <a:spcPct val="110000"/>
              </a:lnSpc>
            </a:pPr>
            <a:r>
              <a:rPr lang="en-US" dirty="0">
                <a:latin typeface="Bell MT" panose="02020503060305020303" pitchFamily="18" charset="77"/>
              </a:rPr>
              <a:t>Findings &amp; Implications</a:t>
            </a:r>
          </a:p>
          <a:p>
            <a:pPr>
              <a:lnSpc>
                <a:spcPct val="110000"/>
              </a:lnSpc>
            </a:pPr>
            <a:r>
              <a:rPr lang="en-US" sz="2000" dirty="0">
                <a:latin typeface="Bell MT" panose="02020503060305020303" pitchFamily="18" charset="77"/>
              </a:rPr>
              <a:t>Conclusion</a:t>
            </a:r>
          </a:p>
          <a:p>
            <a:pPr>
              <a:lnSpc>
                <a:spcPct val="110000"/>
              </a:lnSpc>
            </a:pPr>
            <a:r>
              <a:rPr lang="en-US" sz="2000" dirty="0">
                <a:latin typeface="Bell MT" panose="02020503060305020303" pitchFamily="18" charset="77"/>
              </a:rPr>
              <a:t>Appendix</a:t>
            </a:r>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5" name="Group 14">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9"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5"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17" name="Group 16">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grpSp>
      <p:grpSp>
        <p:nvGrpSpPr>
          <p:cNvPr id="56" name="Group 55">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7" name="Rectangle 56">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5" name="Title 4">
            <a:extLst>
              <a:ext uri="{FF2B5EF4-FFF2-40B4-BE49-F238E27FC236}">
                <a16:creationId xmlns:a16="http://schemas.microsoft.com/office/drawing/2014/main" id="{CD0FEE47-ACDE-42F6-6C52-CA069BF34EFF}"/>
              </a:ext>
            </a:extLst>
          </p:cNvPr>
          <p:cNvSpPr>
            <a:spLocks noGrp="1"/>
          </p:cNvSpPr>
          <p:nvPr>
            <p:ph type="title"/>
          </p:nvPr>
        </p:nvSpPr>
        <p:spPr>
          <a:xfrm>
            <a:off x="5289132" y="132743"/>
            <a:ext cx="6050713" cy="1478570"/>
          </a:xfrm>
        </p:spPr>
        <p:txBody>
          <a:bodyPr vert="horz" lIns="91440" tIns="45720" rIns="91440" bIns="45720" rtlCol="0" anchor="ctr">
            <a:normAutofit/>
          </a:bodyPr>
          <a:lstStyle/>
          <a:p>
            <a:r>
              <a:rPr lang="en-US" dirty="0"/>
              <a:t>OVERALL FINDINGS &amp; IMPLICATIONS</a:t>
            </a:r>
          </a:p>
        </p:txBody>
      </p:sp>
      <p:pic>
        <p:nvPicPr>
          <p:cNvPr id="8" name="Picture 7" descr="Person using tablet">
            <a:extLst>
              <a:ext uri="{FF2B5EF4-FFF2-40B4-BE49-F238E27FC236}">
                <a16:creationId xmlns:a16="http://schemas.microsoft.com/office/drawing/2014/main" id="{2FDFCD81-2956-6F4A-0292-FE62FFE184F4}"/>
              </a:ext>
            </a:extLst>
          </p:cNvPr>
          <p:cNvPicPr>
            <a:picLocks noChangeAspect="1"/>
          </p:cNvPicPr>
          <p:nvPr/>
        </p:nvPicPr>
        <p:blipFill rotWithShape="1">
          <a:blip r:embed="rId4"/>
          <a:srcRect l="32547" r="22334" b="-1"/>
          <a:stretch/>
        </p:blipFill>
        <p:spPr>
          <a:xfrm>
            <a:off x="-5597" y="10"/>
            <a:ext cx="4635583" cy="6857990"/>
          </a:xfrm>
          <a:prstGeom prst="rect">
            <a:avLst/>
          </a:prstGeom>
          <a:noFill/>
        </p:spPr>
      </p:pic>
      <p:grpSp>
        <p:nvGrpSpPr>
          <p:cNvPr id="60" name="Group 59">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1" name="Rectangle 60">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2"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Rectangle 63">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65"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8"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9"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0"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1"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2"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3"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4"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5"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6"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7"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8"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79"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0"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1"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2"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3"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4"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5"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6"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7"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8"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89" name="Rectangle 88">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90"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1"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2"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3"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4"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5"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6"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7"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8"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99"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0"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1" name="Rectangle 100">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02"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3"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4"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5"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6"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7"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8"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09"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0"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1"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2"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3"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14"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6" name="Content Placeholder 5">
            <a:extLst>
              <a:ext uri="{FF2B5EF4-FFF2-40B4-BE49-F238E27FC236}">
                <a16:creationId xmlns:a16="http://schemas.microsoft.com/office/drawing/2014/main" id="{AA08D359-0C9E-8193-33C1-16266ACE271D}"/>
              </a:ext>
            </a:extLst>
          </p:cNvPr>
          <p:cNvSpPr>
            <a:spLocks noGrp="1"/>
          </p:cNvSpPr>
          <p:nvPr>
            <p:ph sz="half" idx="1"/>
          </p:nvPr>
        </p:nvSpPr>
        <p:spPr>
          <a:xfrm>
            <a:off x="4968958" y="1563688"/>
            <a:ext cx="6913480" cy="5032375"/>
          </a:xfrm>
        </p:spPr>
        <p:txBody>
          <a:bodyPr vert="horz" lIns="91440" tIns="45720" rIns="91440" bIns="45720" rtlCol="0">
            <a:normAutofit fontScale="92500"/>
          </a:bodyPr>
          <a:lstStyle/>
          <a:p>
            <a:pPr marL="0">
              <a:lnSpc>
                <a:spcPct val="110000"/>
              </a:lnSpc>
            </a:pPr>
            <a:r>
              <a:rPr lang="en-US" sz="2800" u="sng" dirty="0">
                <a:latin typeface="Bell MT" panose="02020503060305020303" pitchFamily="18" charset="77"/>
              </a:rPr>
              <a:t>Finding #2</a:t>
            </a:r>
          </a:p>
          <a:p>
            <a:pPr>
              <a:lnSpc>
                <a:spcPct val="110000"/>
              </a:lnSpc>
            </a:pPr>
            <a:r>
              <a:rPr lang="en-US" sz="2800" dirty="0">
                <a:latin typeface="Bell MT" panose="02020503060305020303" pitchFamily="18" charset="77"/>
              </a:rPr>
              <a:t>Web developers, particularly full-stack, are currently the most common type of developer. Programming languages for web development, such as JavaScript and HTML/CSS, are currently the most popular and are projected to continue to have strong demand in the future</a:t>
            </a:r>
          </a:p>
          <a:p>
            <a:pPr marL="0">
              <a:lnSpc>
                <a:spcPct val="110000"/>
              </a:lnSpc>
            </a:pPr>
            <a:r>
              <a:rPr lang="en-US" sz="2800" u="sng" dirty="0">
                <a:latin typeface="Bell MT" panose="02020503060305020303" pitchFamily="18" charset="77"/>
              </a:rPr>
              <a:t>Implications</a:t>
            </a:r>
          </a:p>
          <a:p>
            <a:pPr>
              <a:lnSpc>
                <a:spcPct val="110000"/>
              </a:lnSpc>
            </a:pPr>
            <a:r>
              <a:rPr lang="en-US" sz="2800" dirty="0">
                <a:latin typeface="Bell MT" panose="02020503060305020303" pitchFamily="18" charset="77"/>
              </a:rPr>
              <a:t>Web development is a trending field that shows no signs of slowing down.</a:t>
            </a:r>
          </a:p>
          <a:p>
            <a:pPr>
              <a:lnSpc>
                <a:spcPct val="110000"/>
              </a:lnSpc>
            </a:pPr>
            <a:endParaRPr lang="en-US" sz="1900" dirty="0"/>
          </a:p>
        </p:txBody>
      </p:sp>
    </p:spTree>
    <p:extLst>
      <p:ext uri="{BB962C8B-B14F-4D97-AF65-F5344CB8AC3E}">
        <p14:creationId xmlns:p14="http://schemas.microsoft.com/office/powerpoint/2010/main" val="2931147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2ABC-473F-1BB2-D7EF-C318D0454BF2}"/>
              </a:ext>
            </a:extLst>
          </p:cNvPr>
          <p:cNvSpPr>
            <a:spLocks noGrp="1"/>
          </p:cNvSpPr>
          <p:nvPr>
            <p:ph type="title"/>
          </p:nvPr>
        </p:nvSpPr>
        <p:spPr>
          <a:xfrm>
            <a:off x="1288370" y="76689"/>
            <a:ext cx="9905998" cy="1478570"/>
          </a:xfrm>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0F0EA726-D0EB-61B4-B169-B7D93610AD5F}"/>
              </a:ext>
            </a:extLst>
          </p:cNvPr>
          <p:cNvSpPr>
            <a:spLocks noGrp="1"/>
          </p:cNvSpPr>
          <p:nvPr>
            <p:ph idx="1"/>
          </p:nvPr>
        </p:nvSpPr>
        <p:spPr>
          <a:xfrm>
            <a:off x="838200" y="1126671"/>
            <a:ext cx="8196942" cy="4931229"/>
          </a:xfrm>
        </p:spPr>
        <p:txBody>
          <a:bodyPr>
            <a:normAutofit fontScale="92500" lnSpcReduction="10000"/>
          </a:bodyPr>
          <a:lstStyle/>
          <a:p>
            <a:pPr marL="0" indent="0">
              <a:buNone/>
            </a:pPr>
            <a:r>
              <a:rPr lang="en-US" u="sng" dirty="0">
                <a:latin typeface="Bell MT" panose="02020503060305020303" pitchFamily="18" charset="77"/>
              </a:rPr>
              <a:t>Finding #3 </a:t>
            </a:r>
          </a:p>
          <a:p>
            <a:r>
              <a:rPr lang="en-US" dirty="0">
                <a:latin typeface="Bell MT" panose="02020503060305020303" pitchFamily="18" charset="77"/>
              </a:rPr>
              <a:t>The highest paying programming languages are Swift, Python, C++, and JavaScript respectively. </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The best paying programing languages to learn based on past trends are Swift, Python, C++ and JavaScript. Compared to which programming languages are the most popular, only Python and JavaScript overlap. The high average salary for Swift and C++ developers despite their low popularity among developers overall may reflect that developers with these skills are rare, whereas HTML and CSS are relatively easy to learn and developers with these skills are common. </a:t>
            </a:r>
          </a:p>
          <a:p>
            <a:endParaRPr lang="en-US" dirty="0"/>
          </a:p>
        </p:txBody>
      </p:sp>
      <p:pic>
        <p:nvPicPr>
          <p:cNvPr id="5" name="Graphic 4" descr="Flying Money outline">
            <a:extLst>
              <a:ext uri="{FF2B5EF4-FFF2-40B4-BE49-F238E27FC236}">
                <a16:creationId xmlns:a16="http://schemas.microsoft.com/office/drawing/2014/main" id="{CD990986-FBAE-419B-3195-D8B4DCD0F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5142" y="2286000"/>
            <a:ext cx="2922814" cy="2922814"/>
          </a:xfrm>
          <a:prstGeom prst="rect">
            <a:avLst/>
          </a:prstGeom>
        </p:spPr>
      </p:pic>
    </p:spTree>
    <p:extLst>
      <p:ext uri="{BB962C8B-B14F-4D97-AF65-F5344CB8AC3E}">
        <p14:creationId xmlns:p14="http://schemas.microsoft.com/office/powerpoint/2010/main" val="2833090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774374" y="-160719"/>
            <a:ext cx="9905998" cy="1478570"/>
          </a:xfrm>
        </p:spPr>
        <p:txBody>
          <a:bodyPr anchor="ctr">
            <a:normAutofit/>
          </a:bodyPr>
          <a:lstStyle/>
          <a:p>
            <a:pPr algn="ctr"/>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1"/>
          </p:nvPr>
        </p:nvSpPr>
        <p:spPr>
          <a:xfrm>
            <a:off x="2677827" y="954152"/>
            <a:ext cx="8469086" cy="5094514"/>
          </a:xfrm>
        </p:spPr>
        <p:txBody>
          <a:bodyPr>
            <a:noAutofit/>
          </a:bodyPr>
          <a:lstStyle/>
          <a:p>
            <a:r>
              <a:rPr lang="en-US" sz="2200" dirty="0">
                <a:latin typeface="Bell MT" panose="02020503060305020303" pitchFamily="18" charset="77"/>
              </a:rPr>
              <a:t>SQL remains a popular programming language, but as SQL databases become less popular and non-relational databases become more popular, learning how to use non-relational databases will become an increasingly important skill. SQL may eventually become obsolete in the coming years. Businesses need DBMS that can handle increasingly complex and varied data.</a:t>
            </a:r>
          </a:p>
          <a:p>
            <a:r>
              <a:rPr lang="en-US" sz="2200" dirty="0">
                <a:latin typeface="Bell MT" panose="02020503060305020303" pitchFamily="18" charset="77"/>
              </a:rPr>
              <a:t>It is still worthwhile to learn web development and languages like JavaScript, HTML, and CSS, which are predicted to remain the most popular.  </a:t>
            </a:r>
          </a:p>
          <a:p>
            <a:r>
              <a:rPr lang="en-US" sz="2200" dirty="0">
                <a:latin typeface="Bell MT" panose="02020503060305020303" pitchFamily="18" charset="77"/>
              </a:rPr>
              <a:t>If a high salary is the main goal, Swift, Python, and C++ are the best programming languages to learn, even if they are not the most popular. They may pay more because developers with these skills are rarer. </a:t>
            </a:r>
          </a:p>
        </p:txBody>
      </p:sp>
      <p:pic>
        <p:nvPicPr>
          <p:cNvPr id="12" name="Content Placeholder 11" descr="Lightbulb and gear outline">
            <a:extLst>
              <a:ext uri="{FF2B5EF4-FFF2-40B4-BE49-F238E27FC236}">
                <a16:creationId xmlns:a16="http://schemas.microsoft.com/office/drawing/2014/main" id="{76E6954B-CA0F-FCCB-8821-BAA9278C3945}"/>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506245" y="2286000"/>
            <a:ext cx="1943100" cy="1943100"/>
          </a:xfrm>
        </p:spPr>
      </p:pic>
    </p:spTree>
    <p:extLst>
      <p:ext uri="{BB962C8B-B14F-4D97-AF65-F5344CB8AC3E}">
        <p14:creationId xmlns:p14="http://schemas.microsoft.com/office/powerpoint/2010/main" val="1630123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1322019" y="219765"/>
            <a:ext cx="10140638" cy="1325563"/>
          </a:xfrm>
        </p:spPr>
        <p:txBody>
          <a:bodyPr anchor="ctr">
            <a:normAutofit/>
          </a:bodyPr>
          <a:lstStyle/>
          <a:p>
            <a:pPr algn="ctr"/>
            <a:r>
              <a:rPr lang="en-US" dirty="0"/>
              <a:t>APPENDIX a: POPULAR LANGUAGES</a:t>
            </a:r>
          </a:p>
        </p:txBody>
      </p:sp>
      <p:pic>
        <p:nvPicPr>
          <p:cNvPr id="4" name="Content Placeholder 3">
            <a:extLst>
              <a:ext uri="{FF2B5EF4-FFF2-40B4-BE49-F238E27FC236}">
                <a16:creationId xmlns:a16="http://schemas.microsoft.com/office/drawing/2014/main" id="{55F213E2-9CAA-07B0-8303-1681A89C1B82}"/>
              </a:ext>
            </a:extLst>
          </p:cNvPr>
          <p:cNvPicPr>
            <a:picLocks noGrp="1" noChangeAspect="1"/>
          </p:cNvPicPr>
          <p:nvPr>
            <p:ph sz="half" idx="1"/>
          </p:nvPr>
        </p:nvPicPr>
        <p:blipFill>
          <a:blip r:embed="rId3"/>
          <a:stretch>
            <a:fillRect/>
          </a:stretch>
        </p:blipFill>
        <p:spPr>
          <a:xfrm>
            <a:off x="2191320" y="1186542"/>
            <a:ext cx="8403064" cy="4871357"/>
          </a:xfrm>
          <a:prstGeom prst="rect">
            <a:avLst/>
          </a:prstGeom>
        </p:spPr>
      </p:pic>
    </p:spTree>
    <p:extLst>
      <p:ext uri="{BB962C8B-B14F-4D97-AF65-F5344CB8AC3E}">
        <p14:creationId xmlns:p14="http://schemas.microsoft.com/office/powerpoint/2010/main" val="181739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6"/>
            <a:ext cx="8565109" cy="920112"/>
          </a:xfrm>
        </p:spPr>
        <p:txBody>
          <a:bodyPr anchor="ctr">
            <a:normAutofit/>
          </a:bodyPr>
          <a:lstStyle/>
          <a:p>
            <a:pPr algn="ctr"/>
            <a:r>
              <a:rPr lang="en-US" dirty="0"/>
              <a:t>    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3194581" y="1077686"/>
            <a:ext cx="8159219" cy="5066429"/>
          </a:xfrm>
        </p:spPr>
        <p:txBody>
          <a:bodyPr>
            <a:noAutofit/>
          </a:bodyPr>
          <a:lstStyle/>
          <a:p>
            <a:r>
              <a:rPr lang="en-US" sz="1900" dirty="0">
                <a:latin typeface="Bell MT" panose="02020503060305020303" pitchFamily="18" charset="77"/>
              </a:rPr>
              <a:t>A 2019 Stack Overflow survey was analyzed for the current and predicted future trends in technology</a:t>
            </a:r>
          </a:p>
          <a:p>
            <a:r>
              <a:rPr lang="en-US" sz="1900" dirty="0">
                <a:latin typeface="Bell MT" panose="02020503060305020303" pitchFamily="18" charset="77"/>
              </a:rPr>
              <a:t>JavaScript, HTML/CSS, and Python are both the current and trending programming languages in the future. </a:t>
            </a:r>
          </a:p>
          <a:p>
            <a:r>
              <a:rPr lang="en-US" sz="1900" dirty="0">
                <a:latin typeface="Bell MT" panose="02020503060305020303" pitchFamily="18" charset="77"/>
              </a:rPr>
              <a:t>In 2019 the top 5 Database Management Systems (DBMS) were all SQL databases, except for MongoDB in 5</a:t>
            </a:r>
            <a:r>
              <a:rPr lang="en-US" sz="1900" baseline="30000" dirty="0">
                <a:latin typeface="Bell MT" panose="02020503060305020303" pitchFamily="18" charset="77"/>
              </a:rPr>
              <a:t>th</a:t>
            </a:r>
            <a:r>
              <a:rPr lang="en-US" sz="1900" dirty="0">
                <a:latin typeface="Bell MT" panose="02020503060305020303" pitchFamily="18" charset="77"/>
              </a:rPr>
              <a:t> place. However, next year non-relational NoSQL databases are expected to become much more popular, with MongoDB jumping to 2</a:t>
            </a:r>
            <a:r>
              <a:rPr lang="en-US" sz="1900" baseline="30000" dirty="0">
                <a:latin typeface="Bell MT" panose="02020503060305020303" pitchFamily="18" charset="77"/>
              </a:rPr>
              <a:t>nd</a:t>
            </a:r>
            <a:r>
              <a:rPr lang="en-US" sz="1900" dirty="0">
                <a:latin typeface="Bell MT" panose="02020503060305020303" pitchFamily="18" charset="77"/>
              </a:rPr>
              <a:t> most popular overall and two more non-relational DBMS making the Top 5 databases list. This may be because there is a growing demand for databases that can handle increasingly complex and varied data in an unstructured or object-oriented format. </a:t>
            </a:r>
          </a:p>
          <a:p>
            <a:r>
              <a:rPr lang="en-US" sz="1900" dirty="0">
                <a:latin typeface="Bell MT" panose="02020503060305020303" pitchFamily="18" charset="77"/>
              </a:rPr>
              <a:t>The most popular languages to learn are JavaScript, HTML/CSS, and Python, but the highest paying languages to learn are Swift, Python, and C++</a:t>
            </a:r>
          </a:p>
        </p:txBody>
      </p:sp>
      <p:pic>
        <p:nvPicPr>
          <p:cNvPr id="6" name="Graphic 5" descr="Bullseye outline">
            <a:extLst>
              <a:ext uri="{FF2B5EF4-FFF2-40B4-BE49-F238E27FC236}">
                <a16:creationId xmlns:a16="http://schemas.microsoft.com/office/drawing/2014/main" id="{90793B1A-7BAF-B661-2AC1-88F95A45B9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355" y="1823139"/>
            <a:ext cx="2580774" cy="2580774"/>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pPr algn="ctr"/>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0687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solidFill>
                  <a:schemeClr val="tx1"/>
                </a:solidFill>
                <a:latin typeface="Bell MT" panose="02020503060305020303" pitchFamily="18" charset="77"/>
              </a:rPr>
              <a:t>This presentation will analyze and present the findings of data drawn from a 2019 Stack Overflow survey. Stack Overflow is a popular programming forum for developers. A subset of cleaned and normalized data was used. </a:t>
            </a:r>
          </a:p>
          <a:p>
            <a:r>
              <a:rPr lang="en-US" dirty="0">
                <a:solidFill>
                  <a:schemeClr val="tx1"/>
                </a:solidFill>
                <a:latin typeface="Bell MT" panose="02020503060305020303" pitchFamily="18" charset="77"/>
              </a:rPr>
              <a:t>Many different questions were asked in the survey, but in this presentation, we will be focusing on the most popular programming languages and databases in order to predict future trends. </a:t>
            </a:r>
          </a:p>
        </p:txBody>
      </p:sp>
      <p:pic>
        <p:nvPicPr>
          <p:cNvPr id="6" name="Graphic 5" descr="Open book outline">
            <a:extLst>
              <a:ext uri="{FF2B5EF4-FFF2-40B4-BE49-F238E27FC236}">
                <a16:creationId xmlns:a16="http://schemas.microsoft.com/office/drawing/2014/main" id="{86677DE1-007E-60E9-4A44-51B8B57A4E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021" y="1543730"/>
            <a:ext cx="3031671" cy="3031671"/>
          </a:xfrm>
          <a:prstGeom prst="rect">
            <a:avLst/>
          </a:prstGeom>
        </p:spPr>
      </p:pic>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1"/>
          </p:nvPr>
        </p:nvSpPr>
        <p:spPr>
          <a:xfrm>
            <a:off x="4341222" y="376642"/>
            <a:ext cx="7068725" cy="5681258"/>
          </a:xfrm>
        </p:spPr>
        <p:txBody>
          <a:bodyPr>
            <a:normAutofit lnSpcReduction="10000"/>
          </a:bodyPr>
          <a:lstStyle/>
          <a:p>
            <a:r>
              <a:rPr lang="en-US" sz="2200" dirty="0">
                <a:latin typeface="Bell MT" panose="02020503060305020303" pitchFamily="18" charset="77"/>
              </a:rPr>
              <a:t>Data was extracted from the results of a 2019 Stack Overflow survey. A random subset of 10% the data was used due to the size of the survey data. (This data was preselected as part of the course.) </a:t>
            </a:r>
          </a:p>
          <a:p>
            <a:r>
              <a:rPr lang="en-US" sz="2200" dirty="0">
                <a:latin typeface="Bell MT" panose="02020503060305020303" pitchFamily="18" charset="77"/>
              </a:rPr>
              <a:t>The data was cleaned, normalized, explored and analyzed using Python.</a:t>
            </a:r>
          </a:p>
          <a:p>
            <a:r>
              <a:rPr lang="en-US" sz="2200" dirty="0">
                <a:latin typeface="Bell MT" panose="02020503060305020303" pitchFamily="18" charset="77"/>
              </a:rPr>
              <a:t>The most important trends and takeaways were transformed into a dashboard visualization using IBM Cognos. </a:t>
            </a:r>
          </a:p>
          <a:p>
            <a:r>
              <a:rPr lang="en-US" sz="2200" dirty="0">
                <a:latin typeface="Bell MT" panose="02020503060305020303" pitchFamily="18" charset="77"/>
              </a:rPr>
              <a:t>A second dataset was used to generate the languages vs salary graph in the appendix. This dataset was gathered from online job postings using web scraping with Python APIs. </a:t>
            </a:r>
          </a:p>
        </p:txBody>
      </p:sp>
      <p:pic>
        <p:nvPicPr>
          <p:cNvPr id="6" name="Graphic 5" descr="Bar graph with upward trend outline">
            <a:extLst>
              <a:ext uri="{FF2B5EF4-FFF2-40B4-BE49-F238E27FC236}">
                <a16:creationId xmlns:a16="http://schemas.microsoft.com/office/drawing/2014/main" id="{C3F8C934-F5E4-582B-A959-390111148A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4051" y="1702205"/>
            <a:ext cx="2835728" cy="2835728"/>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b">
            <a:normAutofit/>
          </a:bodyPr>
          <a:lstStyle/>
          <a:p>
            <a:r>
              <a:rPr lang="en-US" sz="4400"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type="body" idx="1"/>
          </p:nvPr>
        </p:nvSpPr>
        <p:spPr/>
        <p:txBody>
          <a:bodyPr>
            <a:normAutofit/>
          </a:bodyPr>
          <a:lstStyle/>
          <a:p>
            <a:pPr marL="0" indent="0">
              <a:buNone/>
            </a:pPr>
            <a:endParaRPr lang="en-US" dirty="0"/>
          </a:p>
          <a:p>
            <a:pPr marL="0" indent="0">
              <a:buNone/>
            </a:pPr>
            <a:endParaRPr lang="en-US" dirty="0"/>
          </a:p>
          <a:p>
            <a:pPr marL="0" indent="0">
              <a:buNone/>
            </a:pPr>
            <a:endParaRPr lang="en-US" dirty="0"/>
          </a:p>
        </p:txBody>
      </p:sp>
      <p:pic>
        <p:nvPicPr>
          <p:cNvPr id="9" name="Graphic 8" descr="Scatterplot outline">
            <a:extLst>
              <a:ext uri="{FF2B5EF4-FFF2-40B4-BE49-F238E27FC236}">
                <a16:creationId xmlns:a16="http://schemas.microsoft.com/office/drawing/2014/main" id="{04D3AB41-25F2-A827-412E-1139F73D8A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3864" y="1191758"/>
            <a:ext cx="4909457" cy="4909457"/>
          </a:xfrm>
          <a:prstGeom prst="rect">
            <a:avLst/>
          </a:prstGeom>
        </p:spPr>
      </p:pic>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1278774" y="69894"/>
            <a:ext cx="9905998" cy="1235033"/>
          </a:xfrm>
        </p:spPr>
        <p:txBody>
          <a:bodyPr>
            <a:normAutofit/>
          </a:bodyPr>
          <a:lstStyle/>
          <a:p>
            <a:pPr algn="ctr"/>
            <a:r>
              <a:rPr lang="en-US" sz="4000"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idx="1"/>
          </p:nvPr>
        </p:nvSpPr>
        <p:spPr>
          <a:xfrm>
            <a:off x="-185651" y="1274761"/>
            <a:ext cx="9905999" cy="3541714"/>
          </a:xfrm>
        </p:spPr>
        <p:txBody>
          <a:bodyPr/>
          <a:lstStyle/>
          <a:p>
            <a:pPr marL="0" indent="0">
              <a:buNone/>
            </a:pPr>
            <a:r>
              <a:rPr lang="en-US" sz="2800" dirty="0">
                <a:latin typeface="Bell MT" panose="02020503060305020303" pitchFamily="18" charset="77"/>
              </a:rPr>
              <a:t>                  Current Year</a:t>
            </a:r>
          </a:p>
          <a:p>
            <a:pPr marL="0" indent="0">
              <a:buNone/>
            </a:pP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4294967295"/>
          </p:nvPr>
        </p:nvSpPr>
        <p:spPr>
          <a:xfrm>
            <a:off x="8253349" y="1279571"/>
            <a:ext cx="1801883" cy="501650"/>
          </a:xfrm>
        </p:spPr>
        <p:txBody>
          <a:bodyPr>
            <a:noAutofit/>
          </a:bodyPr>
          <a:lstStyle/>
          <a:p>
            <a:pPr marL="0" indent="0">
              <a:buNone/>
            </a:pPr>
            <a:r>
              <a:rPr lang="en-US" sz="2800" dirty="0">
                <a:latin typeface="Bell MT" panose="02020503060305020303" pitchFamily="18" charset="77"/>
              </a:rPr>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6" name="Picture 5">
            <a:extLst>
              <a:ext uri="{FF2B5EF4-FFF2-40B4-BE49-F238E27FC236}">
                <a16:creationId xmlns:a16="http://schemas.microsoft.com/office/drawing/2014/main" id="{3751441C-81D8-ACAB-04D0-CF746D75794E}"/>
              </a:ext>
            </a:extLst>
          </p:cNvPr>
          <p:cNvPicPr>
            <a:picLocks noChangeAspect="1"/>
          </p:cNvPicPr>
          <p:nvPr/>
        </p:nvPicPr>
        <p:blipFill>
          <a:blip r:embed="rId3"/>
          <a:stretch>
            <a:fillRect/>
          </a:stretch>
        </p:blipFill>
        <p:spPr>
          <a:xfrm>
            <a:off x="0" y="2073730"/>
            <a:ext cx="6172200" cy="4784270"/>
          </a:xfrm>
          <a:prstGeom prst="rect">
            <a:avLst/>
          </a:prstGeom>
        </p:spPr>
      </p:pic>
      <p:pic>
        <p:nvPicPr>
          <p:cNvPr id="12" name="Picture 11">
            <a:extLst>
              <a:ext uri="{FF2B5EF4-FFF2-40B4-BE49-F238E27FC236}">
                <a16:creationId xmlns:a16="http://schemas.microsoft.com/office/drawing/2014/main" id="{C266A87B-F8A6-C899-4B9E-C38BA0383BBD}"/>
              </a:ext>
            </a:extLst>
          </p:cNvPr>
          <p:cNvPicPr>
            <a:picLocks noChangeAspect="1"/>
          </p:cNvPicPr>
          <p:nvPr/>
        </p:nvPicPr>
        <p:blipFill>
          <a:blip r:embed="rId4"/>
          <a:stretch>
            <a:fillRect/>
          </a:stretch>
        </p:blipFill>
        <p:spPr>
          <a:xfrm>
            <a:off x="6291346" y="2073730"/>
            <a:ext cx="5900654" cy="4804256"/>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1219201" y="76880"/>
            <a:ext cx="9905998" cy="1478570"/>
          </a:xfrm>
        </p:spPr>
        <p:txBody>
          <a:bodyPr>
            <a:normAutofit/>
          </a:bodyPr>
          <a:lstStyle/>
          <a:p>
            <a:pPr algn="ctr"/>
            <a:r>
              <a:rPr lang="en-US" dirty="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fontScale="92500" lnSpcReduction="10000"/>
          </a:bodyPr>
          <a:lstStyle/>
          <a:p>
            <a:pPr marL="0" indent="0">
              <a:buNone/>
            </a:pPr>
            <a:r>
              <a:rPr lang="en-US" u="sng" dirty="0">
                <a:solidFill>
                  <a:schemeClr val="bg1"/>
                </a:solidFill>
                <a:latin typeface="Bell MT" panose="02020503060305020303" pitchFamily="18" charset="77"/>
              </a:rPr>
              <a:t>Finding #1</a:t>
            </a:r>
            <a:endParaRPr lang="en-US" dirty="0">
              <a:solidFill>
                <a:schemeClr val="bg1"/>
              </a:solidFill>
              <a:latin typeface="Bell MT" panose="02020503060305020303" pitchFamily="18" charset="77"/>
            </a:endParaRPr>
          </a:p>
          <a:p>
            <a:r>
              <a:rPr lang="en-US" dirty="0">
                <a:solidFill>
                  <a:schemeClr val="bg1"/>
                </a:solidFill>
                <a:latin typeface="Bell MT" panose="02020503060305020303" pitchFamily="18" charset="77"/>
              </a:rPr>
              <a:t>JavaScript and HTML/CSS are in the top two for both current and trending programming languages</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6000" y="1825624"/>
            <a:ext cx="4875211" cy="4351337"/>
          </a:xfrm>
        </p:spPr>
        <p:txBody>
          <a:bodyPr>
            <a:normAutofit fontScale="92500" lnSpcReduction="10000"/>
          </a:bodyPr>
          <a:lstStyle/>
          <a:p>
            <a:pPr marL="0" indent="0">
              <a:buNone/>
            </a:pPr>
            <a:r>
              <a:rPr lang="en-US" u="sng" dirty="0">
                <a:latin typeface="Bell MT" panose="02020503060305020303" pitchFamily="18" charset="77"/>
              </a:rPr>
              <a:t>Implications</a:t>
            </a:r>
            <a:endParaRPr lang="en-US" dirty="0">
              <a:latin typeface="Bell MT" panose="02020503060305020303" pitchFamily="18" charset="77"/>
            </a:endParaRPr>
          </a:p>
          <a:p>
            <a:r>
              <a:rPr lang="en-US" dirty="0">
                <a:latin typeface="Bell MT" panose="02020503060305020303" pitchFamily="18" charset="77"/>
              </a:rPr>
              <a:t>Web developers are their associated programming languages (</a:t>
            </a:r>
            <a:r>
              <a:rPr lang="en-US" dirty="0" err="1">
                <a:latin typeface="Bell MT" panose="02020503060305020303" pitchFamily="18" charset="77"/>
              </a:rPr>
              <a:t>Javascript</a:t>
            </a:r>
            <a:r>
              <a:rPr lang="en-US" dirty="0">
                <a:latin typeface="Bell MT" panose="02020503060305020303" pitchFamily="18" charset="77"/>
              </a:rPr>
              <a:t>, HTML, and CSS) are currently the most popular. This matches the other data in the survey that indicates that “full stack web developer” was the most frequently selected developer type. Furthermore, these programming languages are expected to remain in high demand next year. </a:t>
            </a:r>
          </a:p>
        </p:txBody>
      </p:sp>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52FD-1A9B-D768-AE6C-11F7F762BB86}"/>
              </a:ext>
            </a:extLst>
          </p:cNvPr>
          <p:cNvSpPr>
            <a:spLocks noGrp="1"/>
          </p:cNvSpPr>
          <p:nvPr>
            <p:ph type="title"/>
          </p:nvPr>
        </p:nvSpPr>
        <p:spPr>
          <a:xfrm>
            <a:off x="1255713" y="177647"/>
            <a:ext cx="9905998" cy="1478570"/>
          </a:xfrm>
        </p:spPr>
        <p:txBody>
          <a:bodyPr>
            <a:normAutofit/>
          </a:bodyPr>
          <a:lstStyle/>
          <a:p>
            <a:pPr algn="ctr"/>
            <a:r>
              <a:rPr lang="en-US" sz="4000" dirty="0"/>
              <a:t>PROGRAMMING LANGUAGE TRENDS - FINDINGS &amp; IMPLICATIONS</a:t>
            </a:r>
            <a:endParaRPr lang="en-US" dirty="0"/>
          </a:p>
        </p:txBody>
      </p:sp>
      <p:sp>
        <p:nvSpPr>
          <p:cNvPr id="3" name="Content Placeholder 2">
            <a:extLst>
              <a:ext uri="{FF2B5EF4-FFF2-40B4-BE49-F238E27FC236}">
                <a16:creationId xmlns:a16="http://schemas.microsoft.com/office/drawing/2014/main" id="{36C1D260-92AD-50D3-35D4-44DF09771BCC}"/>
              </a:ext>
            </a:extLst>
          </p:cNvPr>
          <p:cNvSpPr>
            <a:spLocks noGrp="1"/>
          </p:cNvSpPr>
          <p:nvPr>
            <p:ph idx="1"/>
          </p:nvPr>
        </p:nvSpPr>
        <p:spPr>
          <a:xfrm>
            <a:off x="1143000" y="1656217"/>
            <a:ext cx="9905999" cy="4548640"/>
          </a:xfrm>
        </p:spPr>
        <p:txBody>
          <a:bodyPr>
            <a:normAutofit fontScale="92500" lnSpcReduction="10000"/>
          </a:bodyPr>
          <a:lstStyle/>
          <a:p>
            <a:pPr marL="0" indent="0">
              <a:buNone/>
            </a:pPr>
            <a:r>
              <a:rPr lang="en-US" u="sng" dirty="0">
                <a:solidFill>
                  <a:schemeClr val="bg1"/>
                </a:solidFill>
                <a:latin typeface="Bell MT" panose="02020503060305020303" pitchFamily="18" charset="77"/>
              </a:rPr>
              <a:t>Finding #2</a:t>
            </a:r>
          </a:p>
          <a:p>
            <a:r>
              <a:rPr lang="en-US" dirty="0">
                <a:solidFill>
                  <a:schemeClr val="bg1"/>
                </a:solidFill>
                <a:latin typeface="Bell MT" panose="02020503060305020303" pitchFamily="18" charset="77"/>
              </a:rPr>
              <a:t>Python and SQL are both popular now and will continue to make the top 5 next year</a:t>
            </a:r>
          </a:p>
          <a:p>
            <a:pPr marL="0" indent="0">
              <a:buNone/>
            </a:pPr>
            <a:r>
              <a:rPr lang="en-US" u="sng" dirty="0">
                <a:latin typeface="Bell MT" panose="02020503060305020303" pitchFamily="18" charset="77"/>
              </a:rPr>
              <a:t>Implications</a:t>
            </a:r>
          </a:p>
          <a:p>
            <a:r>
              <a:rPr lang="en-US" dirty="0">
                <a:latin typeface="Bell MT" panose="02020503060305020303" pitchFamily="18" charset="77"/>
              </a:rPr>
              <a:t>SQL is the most popular programming language for working with databases. Despite the growth of NoSQL databases, the demand for SQL skills will remain for at least another year. Python moved up in the rankings slightly as it continues its trajectory to become the most popular programming language, due to it’s easy to learn syntax, extensive libraries and wide range of applications. Python is used in both backend web development and data analysis, which could be fueling its rise as demand for these jobs remains high. </a:t>
            </a:r>
          </a:p>
          <a:p>
            <a:endParaRPr lang="en-US" dirty="0"/>
          </a:p>
        </p:txBody>
      </p:sp>
    </p:spTree>
    <p:extLst>
      <p:ext uri="{BB962C8B-B14F-4D97-AF65-F5344CB8AC3E}">
        <p14:creationId xmlns:p14="http://schemas.microsoft.com/office/powerpoint/2010/main" val="38778839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{38F016A9-C671-E84E-98CD-C1B767599B84}tf10001122</Template>
  <TotalTime>852</TotalTime>
  <Words>1392</Words>
  <Application>Microsoft Macintosh PowerPoint</Application>
  <PresentationFormat>Widescreen</PresentationFormat>
  <Paragraphs>103</Paragraphs>
  <Slides>23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Bell MT</vt:lpstr>
      <vt:lpstr>Calibri</vt:lpstr>
      <vt:lpstr>IBM Plex Mono Text</vt:lpstr>
      <vt:lpstr>Tw Cen MT</vt:lpstr>
      <vt:lpstr>Circuit</vt:lpstr>
      <vt:lpstr>Trends in technology</vt:lpstr>
      <vt:lpstr>OUTLINE</vt:lpstr>
      <vt:lpstr>    EXECUTIVE SUMMARY</vt:lpstr>
      <vt:lpstr>INTRODUCTION</vt:lpstr>
      <vt:lpstr>METHODOLOGY</vt:lpstr>
      <vt:lpstr>RESULTS</vt:lpstr>
      <vt:lpstr>PROGRAMMING LANGUAGE TRENDS</vt:lpstr>
      <vt:lpstr>PROGRAMMING LANGUAGE TRENDS - FINDINGS &amp; IMPLICATIONS</vt:lpstr>
      <vt:lpstr>PROGRAMMING LANGUAGE TRENDS - FINDINGS &amp; IMPLICATIONS</vt:lpstr>
      <vt:lpstr>PROGRAMMING LANGUAGE TRENDS - FINDINGS &amp; IMPLICATIONS</vt:lpstr>
      <vt:lpstr>DATABASE TRENDS</vt:lpstr>
      <vt:lpstr>DATABASE TRENDS - FINDINGS &amp; IMPLICATIONS</vt:lpstr>
      <vt:lpstr>DATABASE TRENDS - FINDINGS &amp; IMPLICATIONS</vt:lpstr>
      <vt:lpstr>DATABASE TRENDS - FINDINGS &amp; IMPLICATIONS</vt:lpstr>
      <vt:lpstr>DASHBOARD</vt:lpstr>
      <vt:lpstr>DASHBOARD-CURRENT TECHNOLOGY OVERVIEW</vt:lpstr>
      <vt:lpstr>DASHBOARD-FUTURE TECHNOLOGY TRENDS</vt:lpstr>
      <vt:lpstr>DASHBOARD-DEMOGRAPHICS OVERVIEW</vt:lpstr>
      <vt:lpstr>OVERALL FINDINGS &amp; IMPLICATIONS</vt:lpstr>
      <vt:lpstr>OVERALL FINDINGS &amp; IMPLICATIONS</vt:lpstr>
      <vt:lpstr>OVERALL FINDINGS &amp; IMPLICATIONS</vt:lpstr>
      <vt:lpstr>CONCLUSION</vt:lpstr>
      <vt:lpstr>APPENDIX a: POPULAR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Lucy Petillo</cp:lastModifiedBy>
  <cp:revision>24</cp:revision>
  <cp:lastPrinted>2023-04-12T03:39:41Z</cp:lastPrinted>
  <dcterms:created xsi:type="dcterms:W3CDTF">2020-10-28T18:29:43Z</dcterms:created>
  <dcterms:modified xsi:type="dcterms:W3CDTF">2023-04-17T16:05:48Z</dcterms:modified>
</cp:coreProperties>
</file>